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81" r:id="rId4"/>
  </p:sldMasterIdLst>
  <p:notesMasterIdLst>
    <p:notesMasterId r:id="rId48"/>
  </p:notesMasterIdLst>
  <p:handoutMasterIdLst>
    <p:handoutMasterId r:id="rId49"/>
  </p:handoutMasterIdLst>
  <p:sldIdLst>
    <p:sldId id="268" r:id="rId5"/>
    <p:sldId id="257" r:id="rId6"/>
    <p:sldId id="258" r:id="rId7"/>
    <p:sldId id="341" r:id="rId8"/>
    <p:sldId id="342" r:id="rId9"/>
    <p:sldId id="312" r:id="rId10"/>
    <p:sldId id="313" r:id="rId11"/>
    <p:sldId id="262" r:id="rId12"/>
    <p:sldId id="311" r:id="rId13"/>
    <p:sldId id="264" r:id="rId14"/>
    <p:sldId id="314" r:id="rId15"/>
    <p:sldId id="316" r:id="rId16"/>
    <p:sldId id="318" r:id="rId17"/>
    <p:sldId id="315" r:id="rId18"/>
    <p:sldId id="267" r:id="rId19"/>
    <p:sldId id="317" r:id="rId20"/>
    <p:sldId id="340" r:id="rId21"/>
    <p:sldId id="269" r:id="rId22"/>
    <p:sldId id="320" r:id="rId23"/>
    <p:sldId id="322" r:id="rId24"/>
    <p:sldId id="323" r:id="rId25"/>
    <p:sldId id="343" r:id="rId26"/>
    <p:sldId id="344" r:id="rId27"/>
    <p:sldId id="271" r:id="rId28"/>
    <p:sldId id="321" r:id="rId29"/>
    <p:sldId id="325" r:id="rId30"/>
    <p:sldId id="324" r:id="rId31"/>
    <p:sldId id="326" r:id="rId32"/>
    <p:sldId id="272" r:id="rId33"/>
    <p:sldId id="327" r:id="rId34"/>
    <p:sldId id="328" r:id="rId35"/>
    <p:sldId id="329" r:id="rId36"/>
    <p:sldId id="330" r:id="rId37"/>
    <p:sldId id="331" r:id="rId38"/>
    <p:sldId id="332" r:id="rId39"/>
    <p:sldId id="334" r:id="rId40"/>
    <p:sldId id="338" r:id="rId41"/>
    <p:sldId id="339" r:id="rId42"/>
    <p:sldId id="333" r:id="rId43"/>
    <p:sldId id="335" r:id="rId44"/>
    <p:sldId id="336" r:id="rId45"/>
    <p:sldId id="337" r:id="rId46"/>
    <p:sldId id="31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nkata Lakshmi Mahitha Mandalapu" initials="VLMM" lastIdx="1" clrIdx="0">
    <p:extLst>
      <p:ext uri="{19B8F6BF-5375-455C-9EA6-DF929625EA0E}">
        <p15:presenceInfo xmlns:p15="http://schemas.microsoft.com/office/powerpoint/2012/main" userId="S::mandalapu.v@northeastern.edu::68bed829-eda5-4832-b72e-93d9e943d39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EB5"/>
    <a:srgbClr val="A4804A"/>
    <a:srgbClr val="7BEBD8"/>
    <a:srgbClr val="8335E5"/>
    <a:srgbClr val="6B8DE1"/>
    <a:srgbClr val="6C92E1"/>
    <a:srgbClr val="6313DC"/>
    <a:srgbClr val="1E3ADA"/>
    <a:srgbClr val="0305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56" autoAdjust="0"/>
    <p:restoredTop sz="95827" autoAdjust="0"/>
  </p:normalViewPr>
  <p:slideViewPr>
    <p:cSldViewPr snapToGrid="0" showGuides="1">
      <p:cViewPr varScale="1">
        <p:scale>
          <a:sx n="112" d="100"/>
          <a:sy n="112" d="100"/>
        </p:scale>
        <p:origin x="968" y="184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4/23/21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4/23/21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4419c46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4419c46ed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gd4419c46ed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15523f2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15523f24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gd415523f2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415523f2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415523f24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d415523f24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415523f2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415523f2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gd415523f2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15523f2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15523f24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d415523f24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415523f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415523f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9" name="Google Shape;159;gd415523f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415523f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415523f2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d415523f2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415523f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415523f24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d415523f2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996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2E7B543-5A3E-473C-961E-B87265D14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6A2BB4-2A1A-403D-AA0F-A498F00AA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89521" y="5356296"/>
            <a:ext cx="4466197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0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p" descr="Map of North America">
            <a:extLst>
              <a:ext uri="{FF2B5EF4-FFF2-40B4-BE49-F238E27FC236}">
                <a16:creationId xmlns:a16="http://schemas.microsoft.com/office/drawing/2014/main" id="{0B992891-D8F4-4D2F-A296-17A253B7E65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7550" y="0"/>
            <a:ext cx="7224450" cy="6420062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9AFCD-CC86-4465-AD95-85D2B9349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07509-85B2-495C-82A8-989CA9862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B2E7B543-5A3E-473C-961E-B87265D14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28A8F2-DE46-4A58-9B3B-9CFB4B13F6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7703" y="181841"/>
            <a:ext cx="4466197" cy="7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0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C3B76E0-F320-4543-A314-043E2CBBCBF6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571C2A6-2E5D-4330-9203-85859318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05FD26-196B-4143-8D68-41A3B563CB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858294"/>
            <a:ext cx="10515599" cy="4468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46391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4D0D-3F69-4094-9417-DA26D5E0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19369D-3BD5-4B2E-8728-D2E162FEE8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1651759-299E-4F87-9EAB-F631D86F080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177935"/>
            <a:ext cx="10515599" cy="41491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372F20-D52C-4BFA-900C-8DD82E4353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1690688"/>
            <a:ext cx="10515598" cy="460866"/>
          </a:xfrm>
        </p:spPr>
        <p:txBody>
          <a:bodyPr>
            <a:noAutofit/>
          </a:bodyPr>
          <a:lstStyle>
            <a:lvl1pPr marL="228600" indent="-228600">
              <a:buFont typeface="Wingdings" panose="05000000000000000000" pitchFamily="2" charset="2"/>
              <a:buChar char="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138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C3B76E0-F320-4543-A314-043E2CBBCBF6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571C2A6-2E5D-4330-9203-85859318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05FD26-196B-4143-8D68-41A3B563CB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1858294"/>
            <a:ext cx="5120148" cy="4468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23D6864-9D57-44B2-9E9D-D42172C5576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33159" y="1858294"/>
            <a:ext cx="5120640" cy="44687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3DD7A-DC0B-43BB-A7E2-30E832B4B3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8055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40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38D4CEB-FD69-4396-A6BA-C655570DDF1E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63FC83-D40D-4EB3-BCAB-23F670C2C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001"/>
            <a:ext cx="10515600" cy="553998"/>
          </a:xfrm>
        </p:spPr>
        <p:txBody>
          <a:bodyPr wrap="square" lIns="0" tIns="0" rIns="0" bIns="0" anchor="t">
            <a:spAutoFit/>
          </a:bodyPr>
          <a:lstStyle>
            <a:lvl1pPr algn="ctr">
              <a:defRPr sz="4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55F5D-0DC5-4475-8E1F-94C145F9F7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4416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307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F493024-C769-4FDF-A059-D11C858CBE67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03A7E-2049-4512-8649-E632C5246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4416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32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6353-E8F9-441E-8283-E42B7C26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3B8B8-1924-4C24-A8B1-6C4B5136D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3983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p" descr="Map of North America">
            <a:extLst>
              <a:ext uri="{FF2B5EF4-FFF2-40B4-BE49-F238E27FC236}">
                <a16:creationId xmlns:a16="http://schemas.microsoft.com/office/drawing/2014/main" id="{3B5B12E9-B8CD-4B3E-A443-837BA35F9D1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67550" y="0"/>
            <a:ext cx="7224450" cy="6420062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sz="18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AF493024-C769-4FDF-A059-D11C858CBE67}"/>
              </a:ext>
            </a:extLst>
          </p:cNvPr>
          <p:cNvSpPr txBox="1">
            <a:spLocks/>
          </p:cNvSpPr>
          <p:nvPr/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A4A7955-6230-48B4-BD8B-A7C460F7594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778E25-5C11-4D46-889E-36342A4B7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5920" y="441620"/>
            <a:ext cx="2743200" cy="46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40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59117-0F16-48ED-9718-C5D09846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745ED-7A57-4683-810C-5E5003926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36CC24-39C6-458F-BD13-EA8A32E4EADF}"/>
              </a:ext>
            </a:extLst>
          </p:cNvPr>
          <p:cNvSpPr/>
          <p:nvPr/>
        </p:nvSpPr>
        <p:spPr>
          <a:xfrm>
            <a:off x="0" y="6419800"/>
            <a:ext cx="10263189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13D02-DAEA-4A5E-9C44-6EAB87B6B344}"/>
              </a:ext>
            </a:extLst>
          </p:cNvPr>
          <p:cNvSpPr/>
          <p:nvPr/>
        </p:nvSpPr>
        <p:spPr>
          <a:xfrm>
            <a:off x="11824884" y="6419800"/>
            <a:ext cx="367116" cy="3657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4325B3D1-6483-4097-B51A-50E2B95CDB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486" y="6328360"/>
            <a:ext cx="549100" cy="548640"/>
          </a:xfrm>
          <a:prstGeom prst="rect">
            <a:avLst/>
          </a:prstGeom>
        </p:spPr>
      </p:pic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CBA16ED7-719D-4676-887A-57FEB6406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6240" y="6465520"/>
            <a:ext cx="365760" cy="274320"/>
          </a:xfrm>
          <a:prstGeom prst="rect">
            <a:avLst/>
          </a:prstGeom>
        </p:spPr>
        <p:txBody>
          <a:bodyPr/>
          <a:lstStyle>
            <a:lvl1pPr algn="ctr">
              <a:defRPr sz="10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685D0F-4ABD-4469-A80E-51B057EA058C}"/>
              </a:ext>
            </a:extLst>
          </p:cNvPr>
          <p:cNvSpPr/>
          <p:nvPr userDrawn="1"/>
        </p:nvSpPr>
        <p:spPr>
          <a:xfrm>
            <a:off x="0" y="6455666"/>
            <a:ext cx="27719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100" dirty="0">
                <a:solidFill>
                  <a:schemeClr val="bg1"/>
                </a:solidFill>
              </a:rPr>
              <a:t>Big Data Architecture &amp; Governance  - 2020</a:t>
            </a:r>
          </a:p>
        </p:txBody>
      </p:sp>
    </p:spTree>
    <p:extLst>
      <p:ext uri="{BB962C8B-B14F-4D97-AF65-F5344CB8AC3E}">
        <p14:creationId xmlns:p14="http://schemas.microsoft.com/office/powerpoint/2010/main" val="761353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00" r:id="rId2"/>
    <p:sldLayoutId id="2147483686" r:id="rId3"/>
    <p:sldLayoutId id="2147483701" r:id="rId4"/>
    <p:sldLayoutId id="2147483683" r:id="rId5"/>
    <p:sldLayoutId id="2147483684" r:id="rId6"/>
    <p:sldLayoutId id="2147483685" r:id="rId7"/>
    <p:sldLayoutId id="2147483702" r:id="rId8"/>
    <p:sldLayoutId id="2147483699" r:id="rId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tx1"/>
          </a:solidFill>
          <a:latin typeface="Rockwell" panose="02060603020205020403" pitchFamily="18" charset="0"/>
          <a:ea typeface="Roboto" panose="02000000000000000000" pitchFamily="2" charset="0"/>
          <a:cs typeface="Raav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fdbi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www.kaggle.com/" TargetMode="Externa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F55D-047D-45DE-BBFC-7EC44D2B6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9453"/>
            <a:ext cx="9144000" cy="2387600"/>
          </a:xfrm>
        </p:spPr>
        <p:txBody>
          <a:bodyPr/>
          <a:lstStyle/>
          <a:p>
            <a:r>
              <a:rPr lang="en-US" dirty="0"/>
              <a:t>Big Data Architecture and Governance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C01F6-07D4-4756-B831-8EDF485A9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59138"/>
            <a:ext cx="9144000" cy="21358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Group Project | San Francisco Building Permits</a:t>
            </a:r>
          </a:p>
          <a:p>
            <a:endParaRPr lang="en-US" dirty="0"/>
          </a:p>
          <a:p>
            <a:r>
              <a:rPr lang="en-US" u="sng" dirty="0"/>
              <a:t>Group 7</a:t>
            </a:r>
          </a:p>
          <a:p>
            <a:pPr lvl="0">
              <a:buClr>
                <a:schemeClr val="dk1"/>
              </a:buClr>
              <a:buSzPct val="100000"/>
            </a:pPr>
            <a:r>
              <a:rPr lang="en-US" sz="2000" dirty="0"/>
              <a:t>Parthiv Shah</a:t>
            </a:r>
          </a:p>
          <a:p>
            <a:pPr lvl="0">
              <a:buClr>
                <a:schemeClr val="dk1"/>
              </a:buClr>
              <a:buSzPct val="100000"/>
            </a:pPr>
            <a:r>
              <a:rPr lang="en-US" sz="2000" dirty="0"/>
              <a:t>Venkata Lakshmi </a:t>
            </a:r>
            <a:r>
              <a:rPr lang="en-US" sz="2000" dirty="0" err="1"/>
              <a:t>Mahitha</a:t>
            </a:r>
            <a:r>
              <a:rPr lang="en-US" sz="2000" dirty="0"/>
              <a:t> </a:t>
            </a:r>
            <a:r>
              <a:rPr lang="en-US" sz="2000" dirty="0" err="1"/>
              <a:t>Mandalapu</a:t>
            </a:r>
            <a:endParaRPr lang="en-US" sz="2000" dirty="0"/>
          </a:p>
          <a:p>
            <a:pPr lvl="0">
              <a:buClr>
                <a:schemeClr val="dk1"/>
              </a:buClr>
              <a:buSzPct val="100000"/>
            </a:pPr>
            <a:r>
              <a:rPr lang="en-US" sz="2000" dirty="0" err="1"/>
              <a:t>Venkateshkumar</a:t>
            </a:r>
            <a:r>
              <a:rPr lang="en-US" sz="2000" dirty="0"/>
              <a:t> Sivakumar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10465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415523f24_0_9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 DATA PROFILING AND CLEANING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1C08B-5438-7540-B7CF-39A6C30D9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50825"/>
            <a:ext cx="10500360" cy="755015"/>
          </a:xfrm>
        </p:spPr>
        <p:txBody>
          <a:bodyPr/>
          <a:lstStyle/>
          <a:p>
            <a:r>
              <a:rPr lang="en-US" dirty="0"/>
              <a:t>Data Gathering and Profiling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AB62C-EBDF-7846-8E3D-E0584F2AF4EB}"/>
              </a:ext>
            </a:extLst>
          </p:cNvPr>
          <p:cNvSpPr txBox="1"/>
          <p:nvPr/>
        </p:nvSpPr>
        <p:spPr>
          <a:xfrm>
            <a:off x="640080" y="1337310"/>
            <a:ext cx="1036701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is gathered from input csv file to python pandas dataframe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Detailed profiling on data is done using pandas-profiling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DCD1F-B119-ED42-8DC3-AD60A5FB6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" y="1892079"/>
            <a:ext cx="6309360" cy="1835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4147D4-CC30-9D4A-8F75-17DF1C9C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90" y="4446790"/>
            <a:ext cx="6309360" cy="1537368"/>
          </a:xfrm>
          <a:prstGeom prst="rect">
            <a:avLst/>
          </a:prstGeom>
        </p:spPr>
      </p:pic>
      <p:pic>
        <p:nvPicPr>
          <p:cNvPr id="6" name="Picture 14" descr="Python Icon #95758 - Free Icons Library">
            <a:extLst>
              <a:ext uri="{FF2B5EF4-FFF2-40B4-BE49-F238E27FC236}">
                <a16:creationId xmlns:a16="http://schemas.microsoft.com/office/drawing/2014/main" id="{33036F3F-C6F4-6C4F-B4A1-DF48B536E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00" y="268187"/>
            <a:ext cx="610361" cy="6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pandas-profiling · PyPI">
            <a:extLst>
              <a:ext uri="{FF2B5EF4-FFF2-40B4-BE49-F238E27FC236}">
                <a16:creationId xmlns:a16="http://schemas.microsoft.com/office/drawing/2014/main" id="{0CB9957C-B40B-4A49-A0AF-6C2D2CCE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999" y="361377"/>
            <a:ext cx="943956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3163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CB1657-3042-5147-BD37-F6628FB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159385"/>
            <a:ext cx="10534650" cy="675005"/>
          </a:xfrm>
        </p:spPr>
        <p:txBody>
          <a:bodyPr/>
          <a:lstStyle/>
          <a:p>
            <a:r>
              <a:rPr lang="en-US" dirty="0"/>
              <a:t>Data Profiling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16F2A-9277-2741-A089-49658FA56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78" y="1474470"/>
            <a:ext cx="5609522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AF158-B176-C14D-AB60-213FEDBB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50" y="1474470"/>
            <a:ext cx="5243030" cy="4732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679415-3170-D247-8869-6AC86495743D}"/>
              </a:ext>
            </a:extLst>
          </p:cNvPr>
          <p:cNvSpPr txBox="1"/>
          <p:nvPr/>
        </p:nvSpPr>
        <p:spPr>
          <a:xfrm>
            <a:off x="506730" y="96976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Overview of profiling: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6776A-0523-8C4E-AEC4-55980BA61D2A}"/>
              </a:ext>
            </a:extLst>
          </p:cNvPr>
          <p:cNvSpPr txBox="1"/>
          <p:nvPr/>
        </p:nvSpPr>
        <p:spPr>
          <a:xfrm>
            <a:off x="6686550" y="99262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Column-wise Analysis:</a:t>
            </a:r>
          </a:p>
        </p:txBody>
      </p:sp>
      <p:pic>
        <p:nvPicPr>
          <p:cNvPr id="10" name="Picture 14" descr="Python Icon #95758 - Free Icons Library">
            <a:extLst>
              <a:ext uri="{FF2B5EF4-FFF2-40B4-BE49-F238E27FC236}">
                <a16:creationId xmlns:a16="http://schemas.microsoft.com/office/drawing/2014/main" id="{4DCCA4A8-C538-C743-8F1B-1F28133C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00" y="268187"/>
            <a:ext cx="610361" cy="6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560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6CB1657-3042-5147-BD37-F6628FB67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159385"/>
            <a:ext cx="10534650" cy="675005"/>
          </a:xfrm>
        </p:spPr>
        <p:txBody>
          <a:bodyPr/>
          <a:lstStyle/>
          <a:p>
            <a:r>
              <a:rPr lang="en-US" dirty="0"/>
              <a:t>Data Profiling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79415-3170-D247-8869-6AC86495743D}"/>
              </a:ext>
            </a:extLst>
          </p:cNvPr>
          <p:cNvSpPr txBox="1"/>
          <p:nvPr/>
        </p:nvSpPr>
        <p:spPr>
          <a:xfrm>
            <a:off x="814075" y="969764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Non-null values by column:</a:t>
            </a:r>
          </a:p>
        </p:txBody>
      </p:sp>
      <p:pic>
        <p:nvPicPr>
          <p:cNvPr id="10" name="Picture 14" descr="Python Icon #95758 - Free Icons Library">
            <a:extLst>
              <a:ext uri="{FF2B5EF4-FFF2-40B4-BE49-F238E27FC236}">
                <a16:creationId xmlns:a16="http://schemas.microsoft.com/office/drawing/2014/main" id="{4DCCA4A8-C538-C743-8F1B-1F28133C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100" y="268187"/>
            <a:ext cx="610361" cy="60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29;gd415523f24_0_80">
            <a:extLst>
              <a:ext uri="{FF2B5EF4-FFF2-40B4-BE49-F238E27FC236}">
                <a16:creationId xmlns:a16="http://schemas.microsoft.com/office/drawing/2014/main" id="{2BB21CE2-2394-5E4B-BCBA-8E86E06F77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75" y="1474470"/>
            <a:ext cx="9386599" cy="4679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5349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F6823-A16E-0F44-9DA4-D51BB63A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6535"/>
            <a:ext cx="10397490" cy="686435"/>
          </a:xfrm>
        </p:spPr>
        <p:txBody>
          <a:bodyPr/>
          <a:lstStyle/>
          <a:p>
            <a:r>
              <a:rPr lang="en-US" dirty="0"/>
              <a:t>Data Profiling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14699-C203-214D-A490-DF922F237D1E}"/>
              </a:ext>
            </a:extLst>
          </p:cNvPr>
          <p:cNvSpPr txBox="1"/>
          <p:nvPr/>
        </p:nvSpPr>
        <p:spPr>
          <a:xfrm>
            <a:off x="609600" y="1223010"/>
            <a:ext cx="1128141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385775"/>
                </a:solidFill>
                <a:latin typeface="Rockwell" panose="02060603020205020403" pitchFamily="18" charset="0"/>
                <a:ea typeface="Roboto" panose="02000000000000000000" pitchFamily="2" charset="0"/>
                <a:cs typeface="Raavi" panose="020B0502040204020203" pitchFamily="34" charset="0"/>
              </a:rPr>
              <a:t>Observations:</a:t>
            </a:r>
            <a:endParaRPr lang="en-US" sz="2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No duplicate rows in the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Column-wise analysis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Number of duplicates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Missing data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Aggregations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r>
              <a:rPr lang="en-US" sz="2400" dirty="0">
                <a:solidFill>
                  <a:srgbClr val="385775"/>
                </a:solidFill>
                <a:latin typeface="Rockwell" panose="02060603020205020403" pitchFamily="18" charset="0"/>
                <a:ea typeface="Roboto" panose="02000000000000000000" pitchFamily="2" charset="0"/>
                <a:cs typeface="Raavi" panose="020B0502040204020203" pitchFamily="34" charset="0"/>
              </a:rPr>
              <a:t>Decisions: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Identified unique Id column from the existing columns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Decided on what to replace for missing values (”Not_Available”)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Rename column names removing spaces between the words</a:t>
            </a:r>
          </a:p>
        </p:txBody>
      </p:sp>
      <p:pic>
        <p:nvPicPr>
          <p:cNvPr id="4" name="Picture 14" descr="Python Icon #95758 - Free Icons Library">
            <a:extLst>
              <a:ext uri="{FF2B5EF4-FFF2-40B4-BE49-F238E27FC236}">
                <a16:creationId xmlns:a16="http://schemas.microsoft.com/office/drawing/2014/main" id="{7B45D74D-B56F-7043-BBD0-2CD435F63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090" y="216535"/>
            <a:ext cx="708660" cy="69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322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415523f24_0_14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4. Data  Modelling/Design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2429-38A2-FD4B-97CB-40BF8D71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5105"/>
            <a:ext cx="10515600" cy="766445"/>
          </a:xfrm>
        </p:spPr>
        <p:txBody>
          <a:bodyPr/>
          <a:lstStyle/>
          <a:p>
            <a:r>
              <a:rPr lang="en-US" dirty="0"/>
              <a:t>Design Model</a:t>
            </a:r>
          </a:p>
        </p:txBody>
      </p:sp>
      <p:pic>
        <p:nvPicPr>
          <p:cNvPr id="3" name="Google Shape;154;gd415523f24_0_72">
            <a:extLst>
              <a:ext uri="{FF2B5EF4-FFF2-40B4-BE49-F238E27FC236}">
                <a16:creationId xmlns:a16="http://schemas.microsoft.com/office/drawing/2014/main" id="{96A27935-0800-3049-ABF5-1204C3917F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095" y="1089022"/>
            <a:ext cx="8777451" cy="51342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6B9F4-72A4-E940-B985-A5B3684083AB}"/>
              </a:ext>
            </a:extLst>
          </p:cNvPr>
          <p:cNvSpPr txBox="1"/>
          <p:nvPr/>
        </p:nvSpPr>
        <p:spPr>
          <a:xfrm>
            <a:off x="9199546" y="1543050"/>
            <a:ext cx="27562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Property is identified for each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BuildingProperty node, a new column (PropId) is added to the data to have a unique constraint</a:t>
            </a:r>
          </a:p>
        </p:txBody>
      </p:sp>
    </p:spTree>
    <p:extLst>
      <p:ext uri="{BB962C8B-B14F-4D97-AF65-F5344CB8AC3E}">
        <p14:creationId xmlns:p14="http://schemas.microsoft.com/office/powerpoint/2010/main" val="1949392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2429-38A2-FD4B-97CB-40BF8D718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5105"/>
            <a:ext cx="10515600" cy="766445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36B9F4-72A4-E940-B985-A5B3684083AB}"/>
              </a:ext>
            </a:extLst>
          </p:cNvPr>
          <p:cNvSpPr txBox="1"/>
          <p:nvPr/>
        </p:nvSpPr>
        <p:spPr>
          <a:xfrm>
            <a:off x="609600" y="1074804"/>
            <a:ext cx="10317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BuildingProperty node, a new column (PropId) is added to the data to have an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new column is created by grouping all the building property related columns: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39ECE-972C-8C43-A2EB-325245DB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2101388"/>
            <a:ext cx="9109710" cy="41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606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415523f24_0_19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 DATA MAPPING AND INTEGRATION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8E13-94F1-C24A-A524-2A41F67B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296545"/>
            <a:ext cx="10397490" cy="640715"/>
          </a:xfrm>
        </p:spPr>
        <p:txBody>
          <a:bodyPr/>
          <a:lstStyle/>
          <a:p>
            <a:r>
              <a:rPr lang="en-US" dirty="0"/>
              <a:t>Data 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DD83E6-0809-914A-88EE-9AA5BA4E7ADD}"/>
              </a:ext>
            </a:extLst>
          </p:cNvPr>
          <p:cNvSpPr txBox="1"/>
          <p:nvPr/>
        </p:nvSpPr>
        <p:spPr>
          <a:xfrm>
            <a:off x="502920" y="1268730"/>
            <a:ext cx="110070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cleaned data is now sent to database (Neo4J) using cypher according to data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cypher is created for the whole data in following steps: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Step1 : Create constraints for all nodes (Indexes)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Step2 : Create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Step3 : Create relationships between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sample cypher for two of the nodes: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4F76F-1FFB-EB47-B93B-315F19890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" y="4752340"/>
            <a:ext cx="7322700" cy="632460"/>
          </a:xfrm>
          <a:prstGeom prst="rect">
            <a:avLst/>
          </a:prstGeom>
        </p:spPr>
      </p:pic>
      <p:pic>
        <p:nvPicPr>
          <p:cNvPr id="3074" name="Picture 2" descr="Neo4j logo vector">
            <a:extLst>
              <a:ext uri="{FF2B5EF4-FFF2-40B4-BE49-F238E27FC236}">
                <a16:creationId xmlns:a16="http://schemas.microsoft.com/office/drawing/2014/main" id="{6A4C3DB3-8B07-8849-95CA-164B0EB7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220" y="77470"/>
            <a:ext cx="859790" cy="8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089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281AD"/>
              </a:buClr>
              <a:buSzPts val="4000"/>
              <a:buFont typeface="Rockwell"/>
              <a:buNone/>
            </a:pPr>
            <a:r>
              <a:rPr lang="en-US"/>
              <a:t>1. INTRODUCTION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8E13-94F1-C24A-A524-2A41F67B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296545"/>
            <a:ext cx="10397490" cy="640715"/>
          </a:xfrm>
        </p:spPr>
        <p:txBody>
          <a:bodyPr/>
          <a:lstStyle/>
          <a:p>
            <a:r>
              <a:rPr lang="en-US" dirty="0"/>
              <a:t>Data Loading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56C04-0A7F-1B47-A790-CAE8E606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1055971"/>
            <a:ext cx="6262370" cy="3496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2F8425-68CB-8F43-9A35-494CC28EF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30" y="1343938"/>
            <a:ext cx="5279390" cy="930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026FB-1B9C-654E-BD59-41B760456DE5}"/>
              </a:ext>
            </a:extLst>
          </p:cNvPr>
          <p:cNvSpPr txBox="1"/>
          <p:nvPr/>
        </p:nvSpPr>
        <p:spPr>
          <a:xfrm>
            <a:off x="506730" y="4971032"/>
            <a:ext cx="1070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Creating indexes made the loading very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parameter names and node names should be in sync in each step</a:t>
            </a:r>
          </a:p>
        </p:txBody>
      </p:sp>
      <p:pic>
        <p:nvPicPr>
          <p:cNvPr id="9" name="Picture 2" descr="Neo4j logo vector">
            <a:extLst>
              <a:ext uri="{FF2B5EF4-FFF2-40B4-BE49-F238E27FC236}">
                <a16:creationId xmlns:a16="http://schemas.microsoft.com/office/drawing/2014/main" id="{E70243A3-A4BD-5D47-87C5-9716E2BC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220" y="77470"/>
            <a:ext cx="859790" cy="8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3079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8E13-94F1-C24A-A524-2A41F67B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296545"/>
            <a:ext cx="10397490" cy="640715"/>
          </a:xfrm>
        </p:spPr>
        <p:txBody>
          <a:bodyPr/>
          <a:lstStyle/>
          <a:p>
            <a:r>
              <a:rPr lang="en-US" dirty="0"/>
              <a:t>Data Loading</a:t>
            </a:r>
          </a:p>
        </p:txBody>
      </p:sp>
      <p:pic>
        <p:nvPicPr>
          <p:cNvPr id="7" name="Picture 2" descr="Neo4j logo vector">
            <a:extLst>
              <a:ext uri="{FF2B5EF4-FFF2-40B4-BE49-F238E27FC236}">
                <a16:creationId xmlns:a16="http://schemas.microsoft.com/office/drawing/2014/main" id="{52853327-2005-B742-BCE5-15836C163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4220" y="77470"/>
            <a:ext cx="859790" cy="85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4C321-203F-2143-BCD0-FB200565B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071880"/>
            <a:ext cx="9118600" cy="50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0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105-41FB-4A41-BFF8-E58E3ED4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330835"/>
            <a:ext cx="10306050" cy="514985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Technical Metadata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DAF12-F27A-E243-B011-F27A248F3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1211092"/>
            <a:ext cx="10881360" cy="443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13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105-41FB-4A41-BFF8-E58E3ED4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330835"/>
            <a:ext cx="10306050" cy="514985"/>
          </a:xfrm>
        </p:spPr>
        <p:txBody>
          <a:bodyPr>
            <a:normAutofit fontScale="90000"/>
          </a:bodyPr>
          <a:lstStyle/>
          <a:p>
            <a:r>
              <a:rPr lang="en-US" dirty="0"/>
              <a:t>Technical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52157A-F9BF-6146-8261-0529892FC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1281289"/>
            <a:ext cx="10706998" cy="33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426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415523f24_0_24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 DATA VALIDATION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8E13-94F1-C24A-A524-2A41F67B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39725"/>
            <a:ext cx="103378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Counts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3C0FC1-7F4A-794A-99CD-BF22ACE2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08" y="1969638"/>
            <a:ext cx="7783491" cy="3338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6741D-EA66-3143-A1BC-D2CBCA2C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969638"/>
            <a:ext cx="3124200" cy="92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33A16-2B03-9A49-A71F-C964B7BA0EA4}"/>
              </a:ext>
            </a:extLst>
          </p:cNvPr>
          <p:cNvSpPr txBox="1"/>
          <p:nvPr/>
        </p:nvSpPr>
        <p:spPr>
          <a:xfrm>
            <a:off x="469900" y="1600306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Loading (in Python):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23436-1367-DF42-A6F7-F82740F0FD7E}"/>
              </a:ext>
            </a:extLst>
          </p:cNvPr>
          <p:cNvSpPr txBox="1"/>
          <p:nvPr/>
        </p:nvSpPr>
        <p:spPr>
          <a:xfrm>
            <a:off x="4116408" y="1530972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Loading (in Neo4j):</a:t>
            </a:r>
          </a:p>
        </p:txBody>
      </p:sp>
    </p:spTree>
    <p:extLst>
      <p:ext uri="{BB962C8B-B14F-4D97-AF65-F5344CB8AC3E}">
        <p14:creationId xmlns:p14="http://schemas.microsoft.com/office/powerpoint/2010/main" val="2919230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8E13-94F1-C24A-A524-2A41F67BE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39725"/>
            <a:ext cx="103378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Node Counts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233A16-2B03-9A49-A71F-C964B7BA0EA4}"/>
              </a:ext>
            </a:extLst>
          </p:cNvPr>
          <p:cNvSpPr txBox="1"/>
          <p:nvPr/>
        </p:nvSpPr>
        <p:spPr>
          <a:xfrm>
            <a:off x="469900" y="1600306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Loading (in Python):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23436-1367-DF42-A6F7-F82740F0FD7E}"/>
              </a:ext>
            </a:extLst>
          </p:cNvPr>
          <p:cNvSpPr txBox="1"/>
          <p:nvPr/>
        </p:nvSpPr>
        <p:spPr>
          <a:xfrm>
            <a:off x="5270502" y="1594578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Loading (in Neo4j):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476000-86BD-8E48-9E81-1DC82EA7F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2" y="2078104"/>
            <a:ext cx="6772273" cy="37360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CB6FFD-5D13-A24E-AC76-B9FCFD86E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088203"/>
            <a:ext cx="4697054" cy="11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68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FBD2-8650-5F43-AA65-3DB91F88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65101"/>
            <a:ext cx="1153160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 of permit records for a specific permit 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347044-6ED2-5840-BAB4-8D1D5684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167" y="1598517"/>
            <a:ext cx="6075433" cy="4501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3D4D6A-259A-4943-A86D-79D1DD54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1598517"/>
            <a:ext cx="5033799" cy="1577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A8A9D-9CE6-AF42-AE41-756233CDEB73}"/>
              </a:ext>
            </a:extLst>
          </p:cNvPr>
          <p:cNvSpPr txBox="1"/>
          <p:nvPr/>
        </p:nvSpPr>
        <p:spPr>
          <a:xfrm>
            <a:off x="241300" y="1229185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Loading (in Python):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721FD-F29C-A649-829A-9D39C9E6049F}"/>
              </a:ext>
            </a:extLst>
          </p:cNvPr>
          <p:cNvSpPr txBox="1"/>
          <p:nvPr/>
        </p:nvSpPr>
        <p:spPr>
          <a:xfrm>
            <a:off x="5456167" y="1202102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Loading (in Neo4j):</a:t>
            </a:r>
          </a:p>
        </p:txBody>
      </p:sp>
    </p:spTree>
    <p:extLst>
      <p:ext uri="{BB962C8B-B14F-4D97-AF65-F5344CB8AC3E}">
        <p14:creationId xmlns:p14="http://schemas.microsoft.com/office/powerpoint/2010/main" val="1766193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3FBD2-8650-5F43-AA65-3DB91F88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65101"/>
            <a:ext cx="11531600" cy="762000"/>
          </a:xfrm>
        </p:spPr>
        <p:txBody>
          <a:bodyPr>
            <a:normAutofit/>
          </a:bodyPr>
          <a:lstStyle/>
          <a:p>
            <a:r>
              <a:rPr lang="en-US" dirty="0"/>
              <a:t>Number of permit records for a specific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A8A9D-9CE6-AF42-AE41-756233CDEB73}"/>
              </a:ext>
            </a:extLst>
          </p:cNvPr>
          <p:cNvSpPr txBox="1"/>
          <p:nvPr/>
        </p:nvSpPr>
        <p:spPr>
          <a:xfrm>
            <a:off x="241300" y="1229185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Loading (in Python):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721FD-F29C-A649-829A-9D39C9E6049F}"/>
              </a:ext>
            </a:extLst>
          </p:cNvPr>
          <p:cNvSpPr txBox="1"/>
          <p:nvPr/>
        </p:nvSpPr>
        <p:spPr>
          <a:xfrm>
            <a:off x="5456167" y="1202102"/>
            <a:ext cx="322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Loading (in Neo4j):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48904D-6499-E142-AC8A-559EAE632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1674968"/>
            <a:ext cx="5033799" cy="77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8A00D-D4E7-5047-8318-551A9966B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167" y="1674968"/>
            <a:ext cx="6352042" cy="398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258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415523f24_0_35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7. DATA VISUALIZATION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4419c46ed_0_6"/>
          <p:cNvSpPr txBox="1">
            <a:spLocks noGrp="1"/>
          </p:cNvSpPr>
          <p:nvPr>
            <p:ph type="title"/>
          </p:nvPr>
        </p:nvSpPr>
        <p:spPr>
          <a:xfrm>
            <a:off x="656625" y="183550"/>
            <a:ext cx="10266000" cy="96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- Know Me!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B548CD-A600-BD45-A548-AC560CC8DEB1}"/>
              </a:ext>
            </a:extLst>
          </p:cNvPr>
          <p:cNvSpPr txBox="1"/>
          <p:nvPr/>
        </p:nvSpPr>
        <p:spPr>
          <a:xfrm>
            <a:off x="765810" y="1303020"/>
            <a:ext cx="10801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San Francisco Building Permits </a:t>
            </a:r>
            <a:r>
              <a:rPr lang="en-US" sz="2400" dirty="0"/>
              <a:t>: A Building Permit is an official approval document issued by a governmental agency that allows you or your contractor to proceed with a construction or remodeling project on one's property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For the city of San Francisco, permit issuing is taken care by </a:t>
            </a:r>
            <a:r>
              <a:rPr lang="en-US" sz="2400" dirty="0">
                <a:hlinkClick r:id="rId3"/>
              </a:rPr>
              <a:t>www.sfdbi.org/</a:t>
            </a:r>
            <a:r>
              <a:rPr lang="en-US" sz="24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26" name="Picture 2" descr="The City and County of San Francisco Department of Building Inspection |  LinkedIn">
            <a:extLst>
              <a:ext uri="{FF2B5EF4-FFF2-40B4-BE49-F238E27FC236}">
                <a16:creationId xmlns:a16="http://schemas.microsoft.com/office/drawing/2014/main" id="{DE5C9F78-224B-744C-9E10-E94282433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50" b="14900"/>
          <a:stretch/>
        </p:blipFill>
        <p:spPr bwMode="auto">
          <a:xfrm>
            <a:off x="10855960" y="2623265"/>
            <a:ext cx="1140460" cy="80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CCFB40C-27E9-F447-AF7D-57FFA968E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8395"/>
              </p:ext>
            </p:extLst>
          </p:nvPr>
        </p:nvGraphicFramePr>
        <p:xfrm>
          <a:off x="2440305" y="3748616"/>
          <a:ext cx="745236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8982">
                  <a:extLst>
                    <a:ext uri="{9D8B030D-6E8A-4147-A177-3AD203B41FA5}">
                      <a16:colId xmlns:a16="http://schemas.microsoft.com/office/drawing/2014/main" val="2604444729"/>
                    </a:ext>
                  </a:extLst>
                </a:gridCol>
                <a:gridCol w="4183378">
                  <a:extLst>
                    <a:ext uri="{9D8B030D-6E8A-4147-A177-3AD203B41FA5}">
                      <a16:colId xmlns:a16="http://schemas.microsoft.com/office/drawing/2014/main" val="167524995"/>
                    </a:ext>
                  </a:extLst>
                </a:gridCol>
              </a:tblGrid>
              <a:tr h="356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012066"/>
                  </a:ext>
                </a:extLst>
              </a:tr>
              <a:tr h="356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collected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Jan 1st, 2013 to Feb 25th, 2018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884551"/>
                  </a:ext>
                </a:extLst>
              </a:tr>
              <a:tr h="356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linkClick r:id="rId5"/>
                        </a:rPr>
                        <a:t>https://www.kaggle.com/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361052"/>
                  </a:ext>
                </a:extLst>
              </a:tr>
              <a:tr h="356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90554"/>
                  </a:ext>
                </a:extLst>
              </a:tr>
              <a:tr h="356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15926"/>
                  </a:ext>
                </a:extLst>
              </a:tr>
              <a:tr h="3563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CSV 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8871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7ED7A-51B9-5148-B5BB-0A466495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856103"/>
            <a:ext cx="1854200" cy="701675"/>
          </a:xfrm>
        </p:spPr>
        <p:txBody>
          <a:bodyPr>
            <a:normAutofit/>
          </a:bodyPr>
          <a:lstStyle/>
          <a:p>
            <a:r>
              <a:rPr lang="en-US" sz="3600" dirty="0"/>
              <a:t>Who?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A5EAF3-2CF1-A34C-8635-82C50EE13D9B}"/>
              </a:ext>
            </a:extLst>
          </p:cNvPr>
          <p:cNvSpPr txBox="1">
            <a:spLocks/>
          </p:cNvSpPr>
          <p:nvPr/>
        </p:nvSpPr>
        <p:spPr>
          <a:xfrm>
            <a:off x="520700" y="4406521"/>
            <a:ext cx="18542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Rockwell" panose="02060603020205020403" pitchFamily="18" charset="0"/>
                <a:ea typeface="Roboto" panose="02000000000000000000" pitchFamily="2" charset="0"/>
                <a:cs typeface="Raavi" panose="020B0502040204020203" pitchFamily="34" charset="0"/>
              </a:defRPr>
            </a:lvl1pPr>
          </a:lstStyle>
          <a:p>
            <a:r>
              <a:rPr lang="en-US" dirty="0"/>
              <a:t>How?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EEE6D0-9330-5942-858F-958DBE61DF68}"/>
              </a:ext>
            </a:extLst>
          </p:cNvPr>
          <p:cNvSpPr txBox="1">
            <a:spLocks/>
          </p:cNvSpPr>
          <p:nvPr/>
        </p:nvSpPr>
        <p:spPr>
          <a:xfrm>
            <a:off x="520700" y="244301"/>
            <a:ext cx="1854200" cy="701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Rockwell" panose="02060603020205020403" pitchFamily="18" charset="0"/>
                <a:ea typeface="Roboto" panose="02000000000000000000" pitchFamily="2" charset="0"/>
                <a:cs typeface="Raavi" panose="020B0502040204020203" pitchFamily="34" charset="0"/>
              </a:defRPr>
            </a:lvl1pPr>
          </a:lstStyle>
          <a:p>
            <a:r>
              <a:rPr lang="en-US" sz="3600" dirty="0"/>
              <a:t>Why?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8CDB60-0F65-B348-8296-5F22F14C2EB3}"/>
              </a:ext>
            </a:extLst>
          </p:cNvPr>
          <p:cNvSpPr txBox="1"/>
          <p:nvPr/>
        </p:nvSpPr>
        <p:spPr>
          <a:xfrm>
            <a:off x="520700" y="918807"/>
            <a:ext cx="1071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get a clear idea of what the information means by giving it visual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 show information about different trends in building permits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977018-888F-944B-AB77-D7158532BFF6}"/>
              </a:ext>
            </a:extLst>
          </p:cNvPr>
          <p:cNvSpPr/>
          <p:nvPr/>
        </p:nvSpPr>
        <p:spPr>
          <a:xfrm>
            <a:off x="520700" y="2459504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Audience: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Building constructors (contractors/owners)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General Public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Media (TV, News, Radio)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Government</a:t>
            </a:r>
          </a:p>
        </p:txBody>
      </p:sp>
      <p:pic>
        <p:nvPicPr>
          <p:cNvPr id="7" name="Picture 34" descr="Beginner Python Tech Stacks for Data Scientists | by Nabil M Abbas | Medium">
            <a:extLst>
              <a:ext uri="{FF2B5EF4-FFF2-40B4-BE49-F238E27FC236}">
                <a16:creationId xmlns:a16="http://schemas.microsoft.com/office/drawing/2014/main" id="{726A1CD3-3F25-064B-A8E0-14647F7A5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13" y="5441770"/>
            <a:ext cx="2265147" cy="3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8" descr="Michael Waskom on Twitter: &quot;Better late than never, seaborn has a proper  logo! Thanks to @Mbussonn for the initial design. Naturally, the final  image was made in @matplotlib. svg files will be">
            <a:extLst>
              <a:ext uri="{FF2B5EF4-FFF2-40B4-BE49-F238E27FC236}">
                <a16:creationId xmlns:a16="http://schemas.microsoft.com/office/drawing/2014/main" id="{513D01F5-B3C1-1D45-9C82-D2500C1B8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253" y="5227423"/>
            <a:ext cx="672111" cy="80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0" descr="python – Neo4j Graph Database Platform&quot;">
            <a:extLst>
              <a:ext uri="{FF2B5EF4-FFF2-40B4-BE49-F238E27FC236}">
                <a16:creationId xmlns:a16="http://schemas.microsoft.com/office/drawing/2014/main" id="{328C9318-6F07-8B4F-A5C3-D6F7F70D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64" y="5313004"/>
            <a:ext cx="1096112" cy="63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6782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6F8A5-4375-8542-B048-F3A2ACC23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187325"/>
            <a:ext cx="101854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Connect to neo4j for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D6778-756B-FA44-8E5B-9F71318A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925399"/>
            <a:ext cx="9131300" cy="500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EE25-D4E7-0D40-810A-5CDA5D89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30" y="250825"/>
            <a:ext cx="10157460" cy="572135"/>
          </a:xfrm>
        </p:spPr>
        <p:txBody>
          <a:bodyPr>
            <a:normAutofit fontScale="90000"/>
          </a:bodyPr>
          <a:lstStyle/>
          <a:p>
            <a:r>
              <a:rPr lang="en-US" dirty="0"/>
              <a:t>Permits filed : Year-wise Analysis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5305D8-1860-F846-84CD-30448B29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r="8908"/>
          <a:stretch/>
        </p:blipFill>
        <p:spPr>
          <a:xfrm>
            <a:off x="287019" y="1011464"/>
            <a:ext cx="5978442" cy="3549106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BC21E97-B148-9642-969A-A1BB33E107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24" t="6014" r="7836" b="3550"/>
          <a:stretch/>
        </p:blipFill>
        <p:spPr>
          <a:xfrm>
            <a:off x="6720839" y="1011464"/>
            <a:ext cx="5046981" cy="4052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5209D9-0696-024B-BFD2-4A366224BD4E}"/>
              </a:ext>
            </a:extLst>
          </p:cNvPr>
          <p:cNvSpPr txBox="1"/>
          <p:nvPr/>
        </p:nvSpPr>
        <p:spPr>
          <a:xfrm>
            <a:off x="506730" y="4892040"/>
            <a:ext cx="794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Wait time reduced considerably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Wait time is number of days between filed date and issued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Permit counts are considerably constant every year</a:t>
            </a:r>
          </a:p>
        </p:txBody>
      </p:sp>
    </p:spTree>
    <p:extLst>
      <p:ext uri="{BB962C8B-B14F-4D97-AF65-F5344CB8AC3E}">
        <p14:creationId xmlns:p14="http://schemas.microsoft.com/office/powerpoint/2010/main" val="1085742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1181-FADD-9F4D-8919-CAAD67A0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900" y="320675"/>
            <a:ext cx="10248900" cy="554355"/>
          </a:xfrm>
        </p:spPr>
        <p:txBody>
          <a:bodyPr>
            <a:normAutofit fontScale="90000"/>
          </a:bodyPr>
          <a:lstStyle/>
          <a:p>
            <a:r>
              <a:rPr lang="en-US" dirty="0"/>
              <a:t>Wait time analysis for permit type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DFB239-077D-334C-9267-65B1F2801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177290"/>
            <a:ext cx="7505700" cy="4503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6DC45-1FF4-E644-80BA-41A794160BA5}"/>
              </a:ext>
            </a:extLst>
          </p:cNvPr>
          <p:cNvSpPr txBox="1"/>
          <p:nvPr/>
        </p:nvSpPr>
        <p:spPr>
          <a:xfrm>
            <a:off x="9017000" y="1828800"/>
            <a:ext cx="30073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construction takes longer wait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Wall or painter sign permits gets approvals fast</a:t>
            </a:r>
          </a:p>
        </p:txBody>
      </p:sp>
    </p:spTree>
    <p:extLst>
      <p:ext uri="{BB962C8B-B14F-4D97-AF65-F5344CB8AC3E}">
        <p14:creationId xmlns:p14="http://schemas.microsoft.com/office/powerpoint/2010/main" val="337852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5B391-7342-A04C-A274-8EA52796F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12373"/>
            <a:ext cx="10275570" cy="679168"/>
          </a:xfrm>
        </p:spPr>
        <p:txBody>
          <a:bodyPr/>
          <a:lstStyle/>
          <a:p>
            <a:r>
              <a:rPr lang="en-US" dirty="0"/>
              <a:t>Permits filed - Area wise analysis 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D17692D-E2F6-F349-B031-16BC498C26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2" t="8484" r="2005" b="6838"/>
          <a:stretch/>
        </p:blipFill>
        <p:spPr>
          <a:xfrm>
            <a:off x="571500" y="994410"/>
            <a:ext cx="7829550" cy="5153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B83229-6E88-BC43-A855-2DC089D4544F}"/>
              </a:ext>
            </a:extLst>
          </p:cNvPr>
          <p:cNvSpPr txBox="1"/>
          <p:nvPr/>
        </p:nvSpPr>
        <p:spPr>
          <a:xfrm>
            <a:off x="7531100" y="3060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8B6E2D-4C6C-9941-93A1-EB4554E49017}"/>
              </a:ext>
            </a:extLst>
          </p:cNvPr>
          <p:cNvSpPr txBox="1"/>
          <p:nvPr/>
        </p:nvSpPr>
        <p:spPr>
          <a:xfrm>
            <a:off x="8561070" y="2151727"/>
            <a:ext cx="35623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Total permits from an area has been visualized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Area with more constructions and area with less constructions obtained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Also, the status of permits has been analyzed</a:t>
            </a:r>
          </a:p>
        </p:txBody>
      </p:sp>
    </p:spTree>
    <p:extLst>
      <p:ext uri="{BB962C8B-B14F-4D97-AF65-F5344CB8AC3E}">
        <p14:creationId xmlns:p14="http://schemas.microsoft.com/office/powerpoint/2010/main" val="3735253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65998-90DA-EA49-A1E0-FB72BB06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020" y="113665"/>
            <a:ext cx="10397490" cy="697865"/>
          </a:xfrm>
        </p:spPr>
        <p:txBody>
          <a:bodyPr/>
          <a:lstStyle/>
          <a:p>
            <a:r>
              <a:rPr lang="en-US" dirty="0"/>
              <a:t>Area wise wait time analysis: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B4AC92-D739-A54C-BA0C-88ABEE3547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t="9500" r="12556"/>
          <a:stretch/>
        </p:blipFill>
        <p:spPr>
          <a:xfrm>
            <a:off x="335280" y="971550"/>
            <a:ext cx="7700010" cy="5441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BA6DD0-5F25-404A-814E-7D35A685389F}"/>
              </a:ext>
            </a:extLst>
          </p:cNvPr>
          <p:cNvSpPr txBox="1"/>
          <p:nvPr/>
        </p:nvSpPr>
        <p:spPr>
          <a:xfrm>
            <a:off x="8561070" y="2151727"/>
            <a:ext cx="35623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Average time taken for permits to get issued per area has been visualized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Area that takes permits to issue faster and slower is shown</a:t>
            </a:r>
          </a:p>
        </p:txBody>
      </p:sp>
    </p:spTree>
    <p:extLst>
      <p:ext uri="{BB962C8B-B14F-4D97-AF65-F5344CB8AC3E}">
        <p14:creationId xmlns:p14="http://schemas.microsoft.com/office/powerpoint/2010/main" val="2970799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415523f24_0_35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8. Velero Screenshots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42832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D5E0-9C82-0C4F-9994-47E88E056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52425"/>
            <a:ext cx="10261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– Long 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630BF-E67B-D441-B53E-111DF393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32780"/>
            <a:ext cx="10007600" cy="47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50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D5E0-9C82-0C4F-9994-47E88E056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52425"/>
            <a:ext cx="10261600" cy="57467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– Short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7666F-96BE-8541-B416-D7D65324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120140"/>
            <a:ext cx="6253480" cy="46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235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4907-1894-FC45-9AA2-7F19D1E96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216535"/>
            <a:ext cx="10294620" cy="58356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5B1FC-FA0D-3948-84C3-8177A761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024090"/>
            <a:ext cx="10755630" cy="512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87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105-41FB-4A41-BFF8-E58E3ED4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5115"/>
            <a:ext cx="10306050" cy="51498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Terms (Data Dictionary)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07F91E-C724-1E4C-A2C0-35A8E33E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" y="1115319"/>
            <a:ext cx="9349740" cy="465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62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6834-6277-1543-9028-C5DCB618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8" y="296545"/>
            <a:ext cx="10308395" cy="62928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plan – Burndown/Gantt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0E2B27-345B-AB4F-A54E-221DC301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98" y="1323340"/>
            <a:ext cx="5500639" cy="4045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F3F7B1-69D7-694E-8534-DC6D1A82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66" y="1323339"/>
            <a:ext cx="4719733" cy="40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23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46834-6277-1543-9028-C5DCB6183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70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Activities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E4BC0-7959-7146-BC34-3DDC1B12C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9190"/>
            <a:ext cx="6577330" cy="483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0046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B617E-4122-8B42-955C-68A8BCBA0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90525"/>
            <a:ext cx="10058400" cy="650875"/>
          </a:xfrm>
        </p:spPr>
        <p:txBody>
          <a:bodyPr/>
          <a:lstStyle/>
          <a:p>
            <a:r>
              <a:rPr lang="en-US" dirty="0"/>
              <a:t>Risks/Issues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E6825-EA9C-5C4B-8FA4-7D3856F7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8652"/>
            <a:ext cx="11074400" cy="278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3F277-8C1A-3E4A-93F7-8BA5AE09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9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Edwardian Script ITC" panose="030303020407070D0804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7305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62105-41FB-4A41-BFF8-E58E3ED4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5115"/>
            <a:ext cx="10306050" cy="514985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Terms  (Data Dictionary)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A80CE-45E9-D74D-8BA3-709EA28B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1255849"/>
            <a:ext cx="10466070" cy="39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009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F26C-9FC6-BD46-A9F5-19A2DD78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330835"/>
            <a:ext cx="10515600" cy="686435"/>
          </a:xfrm>
        </p:spPr>
        <p:txBody>
          <a:bodyPr/>
          <a:lstStyle/>
          <a:p>
            <a:r>
              <a:rPr lang="en-US" dirty="0"/>
              <a:t>Impact Statement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E86693-13F6-6B45-8F48-FB340552F092}"/>
              </a:ext>
            </a:extLst>
          </p:cNvPr>
          <p:cNvSpPr/>
          <p:nvPr/>
        </p:nvSpPr>
        <p:spPr>
          <a:xfrm>
            <a:off x="567691" y="1565910"/>
            <a:ext cx="11170920" cy="3223260"/>
          </a:xfrm>
          <a:prstGeom prst="rect">
            <a:avLst/>
          </a:prstGeom>
          <a:solidFill>
            <a:srgbClr val="E3DED1"/>
          </a:solidFill>
          <a:ln w="25400" cap="flat" cmpd="sng" algn="ctr">
            <a:solidFill>
              <a:srgbClr val="F07F0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rgbClr val="0070C0"/>
                </a:solidFill>
                <a:latin typeface="Roboto"/>
              </a:rPr>
              <a:t>In the recent past, several posts and blogs highlighted that main discrepancy in demand and supply in real estate industry is due to delays in issuing building permits.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600" kern="0" dirty="0">
              <a:solidFill>
                <a:srgbClr val="0070C0"/>
              </a:solidFill>
              <a:latin typeface="Roboto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rgbClr val="0070C0"/>
                </a:solidFill>
                <a:latin typeface="Roboto"/>
              </a:rPr>
              <a:t>The purpose of this project is to understand and improve the transparency in the data, store the data in database and visualize the data in a way useful for people of all classes (General Public, Contractors, Media, and Government).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2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7667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4BAB0-F7CC-AA4B-978C-2E55F2651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296545"/>
            <a:ext cx="10515600" cy="789305"/>
          </a:xfrm>
        </p:spPr>
        <p:txBody>
          <a:bodyPr/>
          <a:lstStyle/>
          <a:p>
            <a:r>
              <a:rPr lang="en-US" dirty="0"/>
              <a:t>Project Objectives/Goals: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569C1-EF93-D046-86F0-8C0C2B30F516}"/>
              </a:ext>
            </a:extLst>
          </p:cNvPr>
          <p:cNvSpPr txBox="1"/>
          <p:nvPr/>
        </p:nvSpPr>
        <p:spPr>
          <a:xfrm>
            <a:off x="651510" y="1394460"/>
            <a:ext cx="9955530" cy="334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Gather the data from 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Perform profiling and clean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Design the data model to store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Transform and Integrate the data to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Perform data validation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Use the data from database and create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2094356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415523f24_0_4"/>
          <p:cNvSpPr txBox="1">
            <a:spLocks noGrp="1"/>
          </p:cNvSpPr>
          <p:nvPr>
            <p:ph type="title"/>
          </p:nvPr>
        </p:nvSpPr>
        <p:spPr>
          <a:xfrm>
            <a:off x="838200" y="3152001"/>
            <a:ext cx="105156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VISION DIAGRAM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5AAAB8-7826-9144-9280-BFAC5B24A99E}"/>
              </a:ext>
            </a:extLst>
          </p:cNvPr>
          <p:cNvSpPr/>
          <p:nvPr/>
        </p:nvSpPr>
        <p:spPr>
          <a:xfrm>
            <a:off x="365760" y="651510"/>
            <a:ext cx="1680210" cy="525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9C41D-A694-D442-B68B-AE0326B3BB48}"/>
              </a:ext>
            </a:extLst>
          </p:cNvPr>
          <p:cNvSpPr/>
          <p:nvPr/>
        </p:nvSpPr>
        <p:spPr>
          <a:xfrm>
            <a:off x="2331720" y="651510"/>
            <a:ext cx="7052310" cy="525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E0E1FD-6C31-2648-AFAF-22A09A05210F}"/>
              </a:ext>
            </a:extLst>
          </p:cNvPr>
          <p:cNvSpPr/>
          <p:nvPr/>
        </p:nvSpPr>
        <p:spPr>
          <a:xfrm>
            <a:off x="9669779" y="651510"/>
            <a:ext cx="1963373" cy="5257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4B783-E6CC-3846-A904-FFDA463DBDB1}"/>
              </a:ext>
            </a:extLst>
          </p:cNvPr>
          <p:cNvSpPr/>
          <p:nvPr/>
        </p:nvSpPr>
        <p:spPr>
          <a:xfrm>
            <a:off x="2617288" y="924716"/>
            <a:ext cx="1484633" cy="482358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2B8C6C-49D6-2545-AAE5-35C817DCE46F}"/>
              </a:ext>
            </a:extLst>
          </p:cNvPr>
          <p:cNvSpPr/>
          <p:nvPr/>
        </p:nvSpPr>
        <p:spPr>
          <a:xfrm>
            <a:off x="4668408" y="924716"/>
            <a:ext cx="4487833" cy="144737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4B4AF8-2948-4747-886B-D3AB3BD8017B}"/>
              </a:ext>
            </a:extLst>
          </p:cNvPr>
          <p:cNvSpPr/>
          <p:nvPr/>
        </p:nvSpPr>
        <p:spPr>
          <a:xfrm>
            <a:off x="4641928" y="4503783"/>
            <a:ext cx="4405682" cy="12335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DB89FB1-366B-BD4C-A535-D58A6DA535A7}"/>
              </a:ext>
            </a:extLst>
          </p:cNvPr>
          <p:cNvSpPr/>
          <p:nvPr/>
        </p:nvSpPr>
        <p:spPr>
          <a:xfrm>
            <a:off x="2045970" y="3246120"/>
            <a:ext cx="571500" cy="2743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F38FCEC-32C2-064E-B666-B24D72472E3D}"/>
              </a:ext>
            </a:extLst>
          </p:cNvPr>
          <p:cNvSpPr/>
          <p:nvPr/>
        </p:nvSpPr>
        <p:spPr>
          <a:xfrm rot="5400000">
            <a:off x="6775639" y="2538033"/>
            <a:ext cx="571500" cy="2743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DC3452B-AE81-CC4F-ACB4-8666D6A4E7A9}"/>
              </a:ext>
            </a:extLst>
          </p:cNvPr>
          <p:cNvSpPr/>
          <p:nvPr/>
        </p:nvSpPr>
        <p:spPr>
          <a:xfrm>
            <a:off x="4188296" y="1221165"/>
            <a:ext cx="571500" cy="27432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D1AC759-E227-BF42-81D0-5A8B4DEDF068}"/>
              </a:ext>
            </a:extLst>
          </p:cNvPr>
          <p:cNvSpPr/>
          <p:nvPr/>
        </p:nvSpPr>
        <p:spPr>
          <a:xfrm>
            <a:off x="9047610" y="4914900"/>
            <a:ext cx="622169" cy="33855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F660B-B77C-1F40-A7AA-05828395C5A4}"/>
              </a:ext>
            </a:extLst>
          </p:cNvPr>
          <p:cNvSpPr txBox="1"/>
          <p:nvPr/>
        </p:nvSpPr>
        <p:spPr>
          <a:xfrm>
            <a:off x="354332" y="803191"/>
            <a:ext cx="1680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dirty="0">
                <a:solidFill>
                  <a:schemeClr val="accent5">
                    <a:lumMod val="50000"/>
                  </a:schemeClr>
                </a:solidFill>
                <a:latin typeface="Chalkboard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Data Sources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71ADF4-A3DD-894F-BD66-4465A9F7EF28}"/>
              </a:ext>
            </a:extLst>
          </p:cNvPr>
          <p:cNvSpPr txBox="1"/>
          <p:nvPr/>
        </p:nvSpPr>
        <p:spPr>
          <a:xfrm>
            <a:off x="2780414" y="2634079"/>
            <a:ext cx="11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halkboard" panose="03050602040202020205" pitchFamily="66" charset="77"/>
              </a:rPr>
              <a:t>Data Capture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9B5DEF4-C2F1-FE43-8593-58BAE6FBD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7"/>
          <a:stretch/>
        </p:blipFill>
        <p:spPr>
          <a:xfrm>
            <a:off x="2807970" y="1129749"/>
            <a:ext cx="1110305" cy="1044595"/>
          </a:xfrm>
          <a:prstGeom prst="rect">
            <a:avLst/>
          </a:prstGeom>
        </p:spPr>
      </p:pic>
      <p:pic>
        <p:nvPicPr>
          <p:cNvPr id="31" name="Picture 30" descr="A picture containing room, gambling house&#10;&#10;Description automatically generated">
            <a:extLst>
              <a:ext uri="{FF2B5EF4-FFF2-40B4-BE49-F238E27FC236}">
                <a16:creationId xmlns:a16="http://schemas.microsoft.com/office/drawing/2014/main" id="{26DC00E6-FBA0-E94D-9433-7F438B31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009" y="985758"/>
            <a:ext cx="758825" cy="6180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B1AEA1-EFC2-AA4A-9F0A-49F3E1351F9B}"/>
              </a:ext>
            </a:extLst>
          </p:cNvPr>
          <p:cNvSpPr txBox="1"/>
          <p:nvPr/>
        </p:nvSpPr>
        <p:spPr>
          <a:xfrm>
            <a:off x="5905732" y="1027077"/>
            <a:ext cx="293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halkboard" panose="03050602040202020205" pitchFamily="66" charset="77"/>
              </a:rPr>
              <a:t>Data Profiling and Cleaning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4CFE80-1925-AB42-BDB6-DAFA11456CD0}"/>
              </a:ext>
            </a:extLst>
          </p:cNvPr>
          <p:cNvSpPr txBox="1"/>
          <p:nvPr/>
        </p:nvSpPr>
        <p:spPr>
          <a:xfrm>
            <a:off x="6023052" y="4505892"/>
            <a:ext cx="2286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halkboard" panose="03050602040202020205" pitchFamily="66" charset="77"/>
              </a:rPr>
              <a:t>Data Integration and Storage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4D4049-565E-3041-8DC3-A3377FFBA435}"/>
              </a:ext>
            </a:extLst>
          </p:cNvPr>
          <p:cNvSpPr txBox="1"/>
          <p:nvPr/>
        </p:nvSpPr>
        <p:spPr>
          <a:xfrm>
            <a:off x="9860280" y="770759"/>
            <a:ext cx="168021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>
                <a:solidFill>
                  <a:schemeClr val="accent5">
                    <a:lumMod val="50000"/>
                  </a:schemeClr>
                </a:solidFill>
                <a:latin typeface="Chalkboard" panose="03050602040202020205" pitchFamily="66" charset="77"/>
                <a:ea typeface="Brush Script MT" panose="03060802040406070304" pitchFamily="66" charset="-122"/>
                <a:cs typeface="Brush Script MT" panose="03060802040406070304" pitchFamily="66" charset="-122"/>
              </a:rPr>
              <a:t>Destination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E7D172B-361D-1E4F-90A5-D403C9AA4B95}"/>
              </a:ext>
            </a:extLst>
          </p:cNvPr>
          <p:cNvSpPr txBox="1"/>
          <p:nvPr/>
        </p:nvSpPr>
        <p:spPr>
          <a:xfrm>
            <a:off x="9698985" y="3689935"/>
            <a:ext cx="156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Data Visualization</a:t>
            </a:r>
          </a:p>
        </p:txBody>
      </p:sp>
      <p:pic>
        <p:nvPicPr>
          <p:cNvPr id="1026" name="Picture 2" descr="SF Department of Building Inspection (@sfdbi) | Twitter">
            <a:extLst>
              <a:ext uri="{FF2B5EF4-FFF2-40B4-BE49-F238E27FC236}">
                <a16:creationId xmlns:a16="http://schemas.microsoft.com/office/drawing/2014/main" id="{C0CC5983-71B8-8248-B994-B479C0D09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63" y="3055770"/>
            <a:ext cx="859621" cy="8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kyline - Free buildings icons">
            <a:extLst>
              <a:ext uri="{FF2B5EF4-FFF2-40B4-BE49-F238E27FC236}">
                <a16:creationId xmlns:a16="http://schemas.microsoft.com/office/drawing/2014/main" id="{70894F75-654C-614F-AE51-6F91DB57A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52" y="4620349"/>
            <a:ext cx="859621" cy="85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een csv icon - Free green file icons">
            <a:extLst>
              <a:ext uri="{FF2B5EF4-FFF2-40B4-BE49-F238E27FC236}">
                <a16:creationId xmlns:a16="http://schemas.microsoft.com/office/drawing/2014/main" id="{92FAC866-A81A-3C46-AB67-B0FC46C39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04" y="1535106"/>
            <a:ext cx="641254" cy="64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 The Studio,” Kaggle's Anthony Goldbloom Is Building A New Kind Of  Marketplace | TechCrunch">
            <a:extLst>
              <a:ext uri="{FF2B5EF4-FFF2-40B4-BE49-F238E27FC236}">
                <a16:creationId xmlns:a16="http://schemas.microsoft.com/office/drawing/2014/main" id="{66C74DF8-8E95-C84C-A356-ACF7BDA61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91" y="1666335"/>
            <a:ext cx="739287" cy="3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D47FF2-368E-E54A-95AA-4FD6D572130D}"/>
              </a:ext>
            </a:extLst>
          </p:cNvPr>
          <p:cNvSpPr txBox="1"/>
          <p:nvPr/>
        </p:nvSpPr>
        <p:spPr>
          <a:xfrm>
            <a:off x="354332" y="2174344"/>
            <a:ext cx="1623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San Francisco Building Permits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8DDAD2-A263-D34E-984E-29F29213035A}"/>
              </a:ext>
            </a:extLst>
          </p:cNvPr>
          <p:cNvSpPr txBox="1"/>
          <p:nvPr/>
        </p:nvSpPr>
        <p:spPr>
          <a:xfrm>
            <a:off x="327978" y="3847338"/>
            <a:ext cx="1623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Government Agency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682C43-4D10-5A4F-9740-3F6F5693AACE}"/>
              </a:ext>
            </a:extLst>
          </p:cNvPr>
          <p:cNvSpPr txBox="1"/>
          <p:nvPr/>
        </p:nvSpPr>
        <p:spPr>
          <a:xfrm>
            <a:off x="420052" y="5447849"/>
            <a:ext cx="162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Buildings Data</a:t>
            </a:r>
          </a:p>
        </p:txBody>
      </p:sp>
      <p:pic>
        <p:nvPicPr>
          <p:cNvPr id="1034" name="Picture 10" descr="Python Pandas Tutorial: For Beginners | by Rekha Kalwa | Analytics Vidhya |  Medium">
            <a:extLst>
              <a:ext uri="{FF2B5EF4-FFF2-40B4-BE49-F238E27FC236}">
                <a16:creationId xmlns:a16="http://schemas.microsoft.com/office/drawing/2014/main" id="{88B25879-3009-8F49-A56D-77D3BE110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58" y="4788297"/>
            <a:ext cx="1203161" cy="5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 Free Python Logo Png Image ICON favicon | FreePNGImg">
            <a:extLst>
              <a:ext uri="{FF2B5EF4-FFF2-40B4-BE49-F238E27FC236}">
                <a16:creationId xmlns:a16="http://schemas.microsoft.com/office/drawing/2014/main" id="{8F3C4E67-4526-204D-8628-C94D02BC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82" y="3843714"/>
            <a:ext cx="1176797" cy="58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ython Icon #95758 - Free Icons Library">
            <a:extLst>
              <a:ext uri="{FF2B5EF4-FFF2-40B4-BE49-F238E27FC236}">
                <a16:creationId xmlns:a16="http://schemas.microsoft.com/office/drawing/2014/main" id="{3D0B9283-95C1-3A41-A93E-DE6DF576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298" y="1848661"/>
            <a:ext cx="451125" cy="44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andas drop column - How to Pandas drop multiple columns ?">
            <a:extLst>
              <a:ext uri="{FF2B5EF4-FFF2-40B4-BE49-F238E27FC236}">
                <a16:creationId xmlns:a16="http://schemas.microsoft.com/office/drawing/2014/main" id="{B28084CF-F90E-D34D-8073-C2322AA18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451" y="1812820"/>
            <a:ext cx="456308" cy="4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andas-profiling · PyPI">
            <a:extLst>
              <a:ext uri="{FF2B5EF4-FFF2-40B4-BE49-F238E27FC236}">
                <a16:creationId xmlns:a16="http://schemas.microsoft.com/office/drawing/2014/main" id="{DF552F32-4E2E-FD44-9F8A-1EACA28CB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459" y="1825377"/>
            <a:ext cx="943956" cy="4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Oracle Graph Server and Client 20.1 is now available for download | Oracle  Spatial and Graph Blog">
            <a:extLst>
              <a:ext uri="{FF2B5EF4-FFF2-40B4-BE49-F238E27FC236}">
                <a16:creationId xmlns:a16="http://schemas.microsoft.com/office/drawing/2014/main" id="{71D480FD-8849-8E47-9A53-F01C4AEE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608" y="4563388"/>
            <a:ext cx="1051907" cy="88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tyle Guide - Neo4j Graph Database Platform">
            <a:extLst>
              <a:ext uri="{FF2B5EF4-FFF2-40B4-BE49-F238E27FC236}">
                <a16:creationId xmlns:a16="http://schemas.microsoft.com/office/drawing/2014/main" id="{56A1829C-FD06-4A40-A8E6-29FA46198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14" y="5170289"/>
            <a:ext cx="806669" cy="42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0B09F1C-2954-054D-9024-5F63DDA9BA9B}"/>
              </a:ext>
            </a:extLst>
          </p:cNvPr>
          <p:cNvSpPr/>
          <p:nvPr/>
        </p:nvSpPr>
        <p:spPr>
          <a:xfrm>
            <a:off x="5486400" y="2975498"/>
            <a:ext cx="2823533" cy="10631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57F85B-534D-7F4B-9EF7-EC3E7D596B59}"/>
              </a:ext>
            </a:extLst>
          </p:cNvPr>
          <p:cNvSpPr txBox="1"/>
          <p:nvPr/>
        </p:nvSpPr>
        <p:spPr>
          <a:xfrm>
            <a:off x="6023052" y="3017758"/>
            <a:ext cx="183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Chalkboard" panose="03050602040202020205" pitchFamily="66" charset="77"/>
              </a:rPr>
              <a:t>Data Modelling</a:t>
            </a:r>
          </a:p>
        </p:txBody>
      </p:sp>
      <p:pic>
        <p:nvPicPr>
          <p:cNvPr id="1050" name="Picture 26" descr="Graph Databases Icons - Download Free Vector Icons | Noun Project">
            <a:extLst>
              <a:ext uri="{FF2B5EF4-FFF2-40B4-BE49-F238E27FC236}">
                <a16:creationId xmlns:a16="http://schemas.microsoft.com/office/drawing/2014/main" id="{74C9BB5D-3966-FD4D-A1F4-63F78944C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94" y="3342155"/>
            <a:ext cx="593106" cy="59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ight Arrow 57">
            <a:extLst>
              <a:ext uri="{FF2B5EF4-FFF2-40B4-BE49-F238E27FC236}">
                <a16:creationId xmlns:a16="http://schemas.microsoft.com/office/drawing/2014/main" id="{BD985D78-CEC6-BF49-BD91-E6EC02B76A09}"/>
              </a:ext>
            </a:extLst>
          </p:cNvPr>
          <p:cNvSpPr/>
          <p:nvPr/>
        </p:nvSpPr>
        <p:spPr>
          <a:xfrm rot="5400000">
            <a:off x="6816922" y="4115233"/>
            <a:ext cx="456875" cy="30637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52" name="Picture 28" descr="Builder Icons - Download Free Vector Icons | Noun Project">
            <a:extLst>
              <a:ext uri="{FF2B5EF4-FFF2-40B4-BE49-F238E27FC236}">
                <a16:creationId xmlns:a16="http://schemas.microsoft.com/office/drawing/2014/main" id="{B921807A-467F-CA47-85B9-B860350C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930" y="1468817"/>
            <a:ext cx="528635" cy="52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152079C-44EB-AD4B-8761-0D9967B76390}"/>
              </a:ext>
            </a:extLst>
          </p:cNvPr>
          <p:cNvSpPr txBox="1"/>
          <p:nvPr/>
        </p:nvSpPr>
        <p:spPr>
          <a:xfrm>
            <a:off x="9692811" y="1917198"/>
            <a:ext cx="934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Builders</a:t>
            </a:r>
          </a:p>
        </p:txBody>
      </p:sp>
      <p:pic>
        <p:nvPicPr>
          <p:cNvPr id="1056" name="Picture 32" descr="Newspaper with social media icon Royalty Free Vector Image">
            <a:extLst>
              <a:ext uri="{FF2B5EF4-FFF2-40B4-BE49-F238E27FC236}">
                <a16:creationId xmlns:a16="http://schemas.microsoft.com/office/drawing/2014/main" id="{AE499FE2-9D14-0440-A7A9-ED1613946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3"/>
          <a:stretch/>
        </p:blipFill>
        <p:spPr bwMode="auto">
          <a:xfrm>
            <a:off x="10802461" y="1468817"/>
            <a:ext cx="637013" cy="48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29F0FE56-02FE-3448-BB58-C7F10FDC0034}"/>
              </a:ext>
            </a:extLst>
          </p:cNvPr>
          <p:cNvSpPr txBox="1"/>
          <p:nvPr/>
        </p:nvSpPr>
        <p:spPr>
          <a:xfrm>
            <a:off x="10676402" y="1930027"/>
            <a:ext cx="934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Media</a:t>
            </a:r>
          </a:p>
        </p:txBody>
      </p:sp>
      <p:pic>
        <p:nvPicPr>
          <p:cNvPr id="1058" name="Picture 34" descr="Beginner Python Tech Stacks for Data Scientists | by Nabil M Abbas | Medium">
            <a:extLst>
              <a:ext uri="{FF2B5EF4-FFF2-40B4-BE49-F238E27FC236}">
                <a16:creationId xmlns:a16="http://schemas.microsoft.com/office/drawing/2014/main" id="{FF0C9C38-5DB7-1540-AC91-18FBF2AE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15822" y="3929470"/>
            <a:ext cx="2265147" cy="3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nalysis, data, diagram, infographic, visualization icon - Download on  Iconfinder">
            <a:extLst>
              <a:ext uri="{FF2B5EF4-FFF2-40B4-BE49-F238E27FC236}">
                <a16:creationId xmlns:a16="http://schemas.microsoft.com/office/drawing/2014/main" id="{CA85F88F-E7A7-1141-A2FA-84D17D07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3665" y="2895737"/>
            <a:ext cx="700766" cy="70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Michael Waskom on Twitter: &quot;Better late than never, seaborn has a proper  logo! Thanks to @Mbussonn for the initial design. Naturally, the final  image was made in @matplotlib. svg files will be">
            <a:extLst>
              <a:ext uri="{FF2B5EF4-FFF2-40B4-BE49-F238E27FC236}">
                <a16:creationId xmlns:a16="http://schemas.microsoft.com/office/drawing/2014/main" id="{3DF9C7CA-B344-D04D-9165-240B91EB5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195" y="5042224"/>
            <a:ext cx="672111" cy="80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python – Neo4j Graph Database Platform&quot;">
            <a:extLst>
              <a:ext uri="{FF2B5EF4-FFF2-40B4-BE49-F238E27FC236}">
                <a16:creationId xmlns:a16="http://schemas.microsoft.com/office/drawing/2014/main" id="{58983AD9-F608-EE46-BD41-42B328CF7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588" y="5352111"/>
            <a:ext cx="786757" cy="4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787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U SIA Theme">
  <a:themeElements>
    <a:clrScheme name="NEU SIA">
      <a:dk1>
        <a:srgbClr val="385775"/>
      </a:dk1>
      <a:lt1>
        <a:srgbClr val="FFFFFF"/>
      </a:lt1>
      <a:dk2>
        <a:srgbClr val="99A3B0"/>
      </a:dk2>
      <a:lt2>
        <a:srgbClr val="CFC7BF"/>
      </a:lt2>
      <a:accent1>
        <a:srgbClr val="385775"/>
      </a:accent1>
      <a:accent2>
        <a:srgbClr val="FFBF3D"/>
      </a:accent2>
      <a:accent3>
        <a:srgbClr val="00CFB5"/>
      </a:accent3>
      <a:accent4>
        <a:srgbClr val="52CFE5"/>
      </a:accent4>
      <a:accent5>
        <a:srgbClr val="D41B2C"/>
      </a:accent5>
      <a:accent6>
        <a:srgbClr val="FF854F"/>
      </a:accent6>
      <a:hlink>
        <a:srgbClr val="006EB5"/>
      </a:hlink>
      <a:folHlink>
        <a:srgbClr val="006EB5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 SIA Theme" id="{0CE0C9D4-1794-4ABF-AF23-B01EFC2229C5}" vid="{617CFAFB-DA3C-4C0B-A63E-E2B71598AE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0682941D4AAE44A98FD03DF83D74DE" ma:contentTypeVersion="15" ma:contentTypeDescription="Create a new document." ma:contentTypeScope="" ma:versionID="e56cd10e64d85c92e0e4fa68058af6c4">
  <xsd:schema xmlns:xsd="http://www.w3.org/2001/XMLSchema" xmlns:xs="http://www.w3.org/2001/XMLSchema" xmlns:p="http://schemas.microsoft.com/office/2006/metadata/properties" xmlns:ns1="http://schemas.microsoft.com/sharepoint/v3" xmlns:ns3="eaf98381-32fb-4cda-97ae-f60537231569" xmlns:ns4="ba3b528c-09ce-48bd-b8c1-d6a0eadb7b7a" targetNamespace="http://schemas.microsoft.com/office/2006/metadata/properties" ma:root="true" ma:fieldsID="453d712bca8b4dd1bc4ea70ce297c189" ns1:_="" ns3:_="" ns4:_="">
    <xsd:import namespace="http://schemas.microsoft.com/sharepoint/v3"/>
    <xsd:import namespace="eaf98381-32fb-4cda-97ae-f60537231569"/>
    <xsd:import namespace="ba3b528c-09ce-48bd-b8c1-d6a0eadb7b7a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f98381-32fb-4cda-97ae-f6053723156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b528c-09ce-48bd-b8c1-d6a0eadb7b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OCR" ma:index="18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a3b528c-09ce-48bd-b8c1-d6a0eadb7b7a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1F969A-FEB8-4EC1-8BEC-DE5408784E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af98381-32fb-4cda-97ae-f60537231569"/>
    <ds:schemaRef ds:uri="ba3b528c-09ce-48bd-b8c1-d6a0eadb7b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3F418-8757-4A9C-9AAF-2EFD75A2BEFB}">
  <ds:schemaRefs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ba3b528c-09ce-48bd-b8c1-d6a0eadb7b7a"/>
    <ds:schemaRef ds:uri="eaf98381-32fb-4cda-97ae-f60537231569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9C8C966-778B-43A2-9BDE-D67CABE9D3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820</Words>
  <Application>Microsoft Macintosh PowerPoint</Application>
  <PresentationFormat>Widescreen</PresentationFormat>
  <Paragraphs>165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Arial</vt:lpstr>
      <vt:lpstr>Calibri</vt:lpstr>
      <vt:lpstr>Chalkboard</vt:lpstr>
      <vt:lpstr>Edwardian Script ITC</vt:lpstr>
      <vt:lpstr>Roboto</vt:lpstr>
      <vt:lpstr>Rockwell</vt:lpstr>
      <vt:lpstr>Segoe UI Light</vt:lpstr>
      <vt:lpstr>Wingdings</vt:lpstr>
      <vt:lpstr>NEU SIA Theme</vt:lpstr>
      <vt:lpstr>Big Data Architecture and Governance</vt:lpstr>
      <vt:lpstr>1. INTRODUCTION</vt:lpstr>
      <vt:lpstr>Data - Know Me!</vt:lpstr>
      <vt:lpstr>Business Terms (Data Dictionary)</vt:lpstr>
      <vt:lpstr>Business Terms  (Data Dictionary)</vt:lpstr>
      <vt:lpstr>Impact Statement</vt:lpstr>
      <vt:lpstr>Project Objectives/Goals:</vt:lpstr>
      <vt:lpstr>2. VISION DIAGRAM</vt:lpstr>
      <vt:lpstr>PowerPoint Presentation</vt:lpstr>
      <vt:lpstr>3. DATA PROFILING AND CLEANING</vt:lpstr>
      <vt:lpstr>Data Gathering and Profiling                          </vt:lpstr>
      <vt:lpstr>Data Profiling</vt:lpstr>
      <vt:lpstr>Data Profiling</vt:lpstr>
      <vt:lpstr>Data Profiling</vt:lpstr>
      <vt:lpstr>4. Data  Modelling/Design</vt:lpstr>
      <vt:lpstr>Design Model</vt:lpstr>
      <vt:lpstr>Design</vt:lpstr>
      <vt:lpstr>5. DATA MAPPING AND INTEGRATION</vt:lpstr>
      <vt:lpstr>Data Loading</vt:lpstr>
      <vt:lpstr>Data Loading</vt:lpstr>
      <vt:lpstr>Data Loading</vt:lpstr>
      <vt:lpstr>Technical Metadata</vt:lpstr>
      <vt:lpstr>Technical Metadata</vt:lpstr>
      <vt:lpstr>6. DATA VALIDATION</vt:lpstr>
      <vt:lpstr>Total Counts</vt:lpstr>
      <vt:lpstr>Total Node Counts</vt:lpstr>
      <vt:lpstr>Number of permit records for a specific permit type</vt:lpstr>
      <vt:lpstr>Number of permit records for a specific status</vt:lpstr>
      <vt:lpstr>7. DATA VISUALIZATION</vt:lpstr>
      <vt:lpstr>Who?</vt:lpstr>
      <vt:lpstr>Connect to neo4j for data</vt:lpstr>
      <vt:lpstr>Permits filed : Year-wise Analysis</vt:lpstr>
      <vt:lpstr>Wait time analysis for permit type</vt:lpstr>
      <vt:lpstr>Permits filed - Area wise analysis </vt:lpstr>
      <vt:lpstr>Area wise wait time analysis:</vt:lpstr>
      <vt:lpstr>8. Velero Screenshots</vt:lpstr>
      <vt:lpstr>Project – Long Form</vt:lpstr>
      <vt:lpstr>Project – Short Form</vt:lpstr>
      <vt:lpstr>Project Plan</vt:lpstr>
      <vt:lpstr>Project plan – Burndown/Gantt chart</vt:lpstr>
      <vt:lpstr>Project Activities</vt:lpstr>
      <vt:lpstr>Risks/Issues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2019-08-06T17:38:00Z</dcterms:created>
  <dcterms:modified xsi:type="dcterms:W3CDTF">2021-04-24T13:27:15Z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0x0101005F0682941D4AAE44A98FD03DF83D74DE</vt:lpwstr>
  </property>
</Properties>
</file>